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65" r:id="rId3"/>
    <p:sldId id="258" r:id="rId4"/>
    <p:sldId id="260" r:id="rId5"/>
    <p:sldId id="262" r:id="rId6"/>
    <p:sldId id="264" r:id="rId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CA59E19E-3117-447E-B7C6-855FD0E4D3DF}">
          <p14:sldIdLst>
            <p14:sldId id="256"/>
            <p14:sldId id="265"/>
            <p14:sldId id="258"/>
            <p14:sldId id="260"/>
            <p14:sldId id="262"/>
            <p14:sldId id="264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3C44B7-D080-4B20-81EC-6D3EB95CBB60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37D7C3-7AA6-4CEA-BADE-85A9D5183C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005906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3075-316B-4F1A-8960-AA9069D6FD1D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5305-2743-4D62-893E-8351188B6EDA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3075-316B-4F1A-8960-AA9069D6FD1D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5305-2743-4D62-893E-8351188B6E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3075-316B-4F1A-8960-AA9069D6FD1D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5305-2743-4D62-893E-8351188B6E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3075-316B-4F1A-8960-AA9069D6FD1D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5305-2743-4D62-893E-8351188B6EDA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3075-316B-4F1A-8960-AA9069D6FD1D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5305-2743-4D62-893E-8351188B6E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3075-316B-4F1A-8960-AA9069D6FD1D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5305-2743-4D62-893E-8351188B6EDA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3075-316B-4F1A-8960-AA9069D6FD1D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5305-2743-4D62-893E-8351188B6EDA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3075-316B-4F1A-8960-AA9069D6FD1D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5305-2743-4D62-893E-8351188B6E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3075-316B-4F1A-8960-AA9069D6FD1D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5305-2743-4D62-893E-8351188B6E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3075-316B-4F1A-8960-AA9069D6FD1D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5305-2743-4D62-893E-8351188B6EDA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B23075-316B-4F1A-8960-AA9069D6FD1D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035305-2743-4D62-893E-8351188B6EDA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FBB23075-316B-4F1A-8960-AA9069D6FD1D}" type="datetimeFigureOut">
              <a:rPr lang="fr-FR" smtClean="0"/>
              <a:t>31/05/2018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035305-2743-4D62-893E-8351188B6EDA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7101408"/>
            <a:ext cx="6400800" cy="288032"/>
          </a:xfrm>
        </p:spPr>
        <p:txBody>
          <a:bodyPr>
            <a:normAutofit fontScale="70000" lnSpcReduction="20000"/>
          </a:bodyPr>
          <a:lstStyle/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1196752"/>
            <a:ext cx="9144000" cy="3600399"/>
          </a:xfrm>
        </p:spPr>
        <p:txBody>
          <a:bodyPr>
            <a:normAutofit/>
          </a:bodyPr>
          <a:lstStyle/>
          <a:p>
            <a:pPr algn="ctr"/>
            <a:r>
              <a:rPr lang="fr-FR" sz="6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/>
            </a:r>
            <a:br>
              <a:rPr lang="fr-FR" sz="6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fr-FR" sz="60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odoni MT Black" pitchFamily="18" charset="0"/>
              </a:rPr>
              <a:t>LA NOMINALISATION</a:t>
            </a:r>
            <a:endParaRPr lang="fr-FR" sz="6000" dirty="0">
              <a:solidFill>
                <a:schemeClr val="tx2">
                  <a:lumMod val="60000"/>
                  <a:lumOff val="40000"/>
                </a:schemeClr>
              </a:solidFill>
              <a:latin typeface="Bodoni MT Black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21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7920880" cy="4176464"/>
          </a:xfrm>
        </p:spPr>
        <p:txBody>
          <a:bodyPr>
            <a:normAutofit lnSpcReduction="10000"/>
          </a:bodyPr>
          <a:lstStyle/>
          <a:p>
            <a:pPr lvl="0" algn="l">
              <a:spcBef>
                <a:spcPts val="0"/>
              </a:spcBef>
            </a:pPr>
            <a:endParaRPr lang="fr-FR" dirty="0" smtClean="0">
              <a:solidFill>
                <a:prstClr val="black"/>
              </a:solidFill>
            </a:endParaRPr>
          </a:p>
          <a:p>
            <a:pPr lvl="0" algn="ctr">
              <a:spcBef>
                <a:spcPts val="0"/>
              </a:spcBef>
            </a:pPr>
            <a:r>
              <a:rPr lang="fr-FR" sz="3600" dirty="0" smtClean="0">
                <a:solidFill>
                  <a:prstClr val="black"/>
                </a:solidFill>
              </a:rPr>
              <a:t>La </a:t>
            </a:r>
            <a:r>
              <a:rPr lang="fr-FR" sz="3600" dirty="0">
                <a:solidFill>
                  <a:prstClr val="black"/>
                </a:solidFill>
              </a:rPr>
              <a:t>nominalisation est </a:t>
            </a:r>
            <a:r>
              <a:rPr lang="fr-FR" sz="3600" dirty="0">
                <a:solidFill>
                  <a:schemeClr val="accent4">
                    <a:lumMod val="50000"/>
                  </a:schemeClr>
                </a:solidFill>
              </a:rPr>
              <a:t>le fait de former un nom à partir d’un verbe ou d’un adjectif</a:t>
            </a:r>
          </a:p>
          <a:p>
            <a:pPr lvl="0" algn="ctr">
              <a:spcBef>
                <a:spcPts val="0"/>
              </a:spcBef>
            </a:pPr>
            <a:endParaRPr lang="fr-FR" sz="3600" dirty="0">
              <a:solidFill>
                <a:prstClr val="black"/>
              </a:solidFill>
            </a:endParaRPr>
          </a:p>
          <a:p>
            <a:pPr lvl="0" algn="ctr">
              <a:spcBef>
                <a:spcPts val="0"/>
              </a:spcBef>
            </a:pPr>
            <a:r>
              <a:rPr lang="fr-FR" sz="3600" dirty="0" smtClean="0">
                <a:solidFill>
                  <a:prstClr val="black"/>
                </a:solidFill>
              </a:rPr>
              <a:t>Exemples:</a:t>
            </a:r>
          </a:p>
          <a:p>
            <a:pPr lvl="0" algn="ctr">
              <a:spcBef>
                <a:spcPts val="0"/>
              </a:spcBef>
            </a:pPr>
            <a:r>
              <a:rPr lang="fr-FR" sz="3600" dirty="0" smtClean="0">
                <a:solidFill>
                  <a:prstClr val="black"/>
                </a:solidFill>
              </a:rPr>
              <a:t> Verbe</a:t>
            </a:r>
            <a:r>
              <a:rPr lang="fr-FR" sz="3600" dirty="0">
                <a:solidFill>
                  <a:prstClr val="black"/>
                </a:solidFill>
              </a:rPr>
              <a:t>: écrire  → l’écriture</a:t>
            </a:r>
          </a:p>
          <a:p>
            <a:pPr lvl="0" algn="ctr">
              <a:spcBef>
                <a:spcPts val="0"/>
              </a:spcBef>
            </a:pPr>
            <a:r>
              <a:rPr lang="fr-FR" sz="3600" dirty="0">
                <a:solidFill>
                  <a:prstClr val="black"/>
                </a:solidFill>
              </a:rPr>
              <a:t>Adjectif: doux → la douceur</a:t>
            </a:r>
          </a:p>
          <a:p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67544" y="476673"/>
            <a:ext cx="7772400" cy="1152128"/>
          </a:xfrm>
        </p:spPr>
        <p:txBody>
          <a:bodyPr/>
          <a:lstStyle/>
          <a:p>
            <a:pPr algn="ctr"/>
            <a:r>
              <a:rPr lang="fr-FR" dirty="0" smtClean="0"/>
              <a:t>Définition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355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35376" y="2708920"/>
            <a:ext cx="9649192" cy="3816424"/>
          </a:xfrm>
        </p:spPr>
        <p:txBody>
          <a:bodyPr>
            <a:noAutofit/>
          </a:bodyPr>
          <a:lstStyle/>
          <a:p>
            <a:pPr algn="ctr"/>
            <a:r>
              <a:rPr lang="fr-FR" sz="2400" dirty="0">
                <a:solidFill>
                  <a:schemeClr val="tx1"/>
                </a:solidFill>
              </a:rPr>
              <a:t>Exemples:</a:t>
            </a:r>
          </a:p>
          <a:p>
            <a:pPr algn="ctr"/>
            <a:r>
              <a:rPr lang="fr-FR" sz="2400" dirty="0">
                <a:solidFill>
                  <a:schemeClr val="tx1"/>
                </a:solidFill>
              </a:rPr>
              <a:t>Punir → </a:t>
            </a:r>
            <a:r>
              <a:rPr lang="fr-FR" sz="2400" dirty="0" err="1">
                <a:solidFill>
                  <a:schemeClr val="tx1"/>
                </a:solidFill>
              </a:rPr>
              <a:t>puni-</a:t>
            </a:r>
            <a:r>
              <a:rPr lang="fr-FR" sz="2400" dirty="0" err="1">
                <a:solidFill>
                  <a:srgbClr val="FF0000"/>
                </a:solidFill>
              </a:rPr>
              <a:t>tion</a:t>
            </a:r>
            <a:endParaRPr lang="fr-FR" sz="2400" dirty="0">
              <a:solidFill>
                <a:srgbClr val="FF0000"/>
              </a:solidFill>
            </a:endParaRPr>
          </a:p>
          <a:p>
            <a:pPr algn="ctr"/>
            <a:r>
              <a:rPr lang="fr-FR" sz="2400" dirty="0">
                <a:solidFill>
                  <a:schemeClr val="tx1"/>
                </a:solidFill>
              </a:rPr>
              <a:t>Exploser → </a:t>
            </a:r>
            <a:r>
              <a:rPr lang="fr-FR" sz="2400" dirty="0" err="1">
                <a:solidFill>
                  <a:schemeClr val="tx1"/>
                </a:solidFill>
              </a:rPr>
              <a:t>explo-</a:t>
            </a:r>
            <a:r>
              <a:rPr lang="fr-FR" sz="2400" dirty="0" err="1">
                <a:solidFill>
                  <a:srgbClr val="FF0000"/>
                </a:solidFill>
              </a:rPr>
              <a:t>sion</a:t>
            </a:r>
            <a:endParaRPr lang="fr-FR" sz="2400" dirty="0">
              <a:solidFill>
                <a:srgbClr val="FF0000"/>
              </a:solidFill>
            </a:endParaRPr>
          </a:p>
          <a:p>
            <a:pPr algn="ctr"/>
            <a:r>
              <a:rPr lang="fr-FR" sz="2400" dirty="0">
                <a:solidFill>
                  <a:schemeClr val="tx1"/>
                </a:solidFill>
              </a:rPr>
              <a:t>Exister → </a:t>
            </a:r>
            <a:r>
              <a:rPr lang="fr-FR" sz="2400" dirty="0" err="1">
                <a:solidFill>
                  <a:schemeClr val="tx1"/>
                </a:solidFill>
              </a:rPr>
              <a:t>exist-</a:t>
            </a:r>
            <a:r>
              <a:rPr lang="fr-FR" sz="2400" dirty="0" err="1">
                <a:solidFill>
                  <a:srgbClr val="FF0000"/>
                </a:solidFill>
              </a:rPr>
              <a:t>ence</a:t>
            </a:r>
            <a:endParaRPr lang="fr-FR" sz="2400" dirty="0">
              <a:solidFill>
                <a:srgbClr val="FF0000"/>
              </a:solidFill>
            </a:endParaRPr>
          </a:p>
          <a:p>
            <a:pPr algn="ctr"/>
            <a:r>
              <a:rPr lang="fr-FR" sz="2400" dirty="0">
                <a:solidFill>
                  <a:schemeClr val="tx1"/>
                </a:solidFill>
              </a:rPr>
              <a:t>Perdre → </a:t>
            </a:r>
            <a:r>
              <a:rPr lang="fr-FR" sz="2400" dirty="0" err="1">
                <a:solidFill>
                  <a:schemeClr val="tx1"/>
                </a:solidFill>
              </a:rPr>
              <a:t>per-</a:t>
            </a:r>
            <a:r>
              <a:rPr lang="fr-FR" sz="2400" dirty="0" err="1">
                <a:solidFill>
                  <a:srgbClr val="FF0000"/>
                </a:solidFill>
              </a:rPr>
              <a:t>te</a:t>
            </a:r>
            <a:endParaRPr lang="fr-FR" sz="2400" dirty="0">
              <a:solidFill>
                <a:srgbClr val="FF0000"/>
              </a:solidFill>
            </a:endParaRPr>
          </a:p>
          <a:p>
            <a:pPr algn="ctr"/>
            <a:r>
              <a:rPr lang="fr-FR" sz="2400" dirty="0">
                <a:solidFill>
                  <a:schemeClr val="tx1"/>
                </a:solidFill>
              </a:rPr>
              <a:t>Rouler → </a:t>
            </a:r>
            <a:r>
              <a:rPr lang="fr-FR" sz="2400" dirty="0" err="1">
                <a:solidFill>
                  <a:schemeClr val="tx1"/>
                </a:solidFill>
              </a:rPr>
              <a:t>roul-</a:t>
            </a:r>
            <a:r>
              <a:rPr lang="fr-FR" sz="2400" dirty="0" err="1">
                <a:solidFill>
                  <a:srgbClr val="FF0000"/>
                </a:solidFill>
              </a:rPr>
              <a:t>ade</a:t>
            </a:r>
            <a:endParaRPr lang="fr-FR" sz="2400" dirty="0">
              <a:solidFill>
                <a:srgbClr val="FF0000"/>
              </a:solidFill>
            </a:endParaRPr>
          </a:p>
          <a:p>
            <a:pPr algn="ctr"/>
            <a:r>
              <a:rPr lang="fr-FR" sz="2400" dirty="0">
                <a:solidFill>
                  <a:schemeClr val="tx1"/>
                </a:solidFill>
              </a:rPr>
              <a:t>Egaler → </a:t>
            </a:r>
            <a:r>
              <a:rPr lang="fr-FR" sz="2400" dirty="0" err="1">
                <a:solidFill>
                  <a:schemeClr val="tx1"/>
                </a:solidFill>
              </a:rPr>
              <a:t>égal-</a:t>
            </a:r>
            <a:r>
              <a:rPr lang="fr-FR" sz="2400" dirty="0" err="1">
                <a:solidFill>
                  <a:srgbClr val="FF0000"/>
                </a:solidFill>
              </a:rPr>
              <a:t>ité</a:t>
            </a:r>
            <a:endParaRPr lang="fr-FR" sz="2400" dirty="0">
              <a:solidFill>
                <a:srgbClr val="FF0000"/>
              </a:solidFill>
            </a:endParaRPr>
          </a:p>
          <a:p>
            <a:pPr algn="ctr"/>
            <a:r>
              <a:rPr lang="fr-FR" sz="2400" dirty="0">
                <a:solidFill>
                  <a:schemeClr val="tx1"/>
                </a:solidFill>
              </a:rPr>
              <a:t>Cuire → </a:t>
            </a:r>
            <a:r>
              <a:rPr lang="fr-FR" sz="2400" dirty="0" err="1">
                <a:solidFill>
                  <a:schemeClr val="tx1"/>
                </a:solidFill>
              </a:rPr>
              <a:t>cui-</a:t>
            </a:r>
            <a:r>
              <a:rPr lang="fr-FR" sz="2400" dirty="0" err="1">
                <a:solidFill>
                  <a:srgbClr val="FF0000"/>
                </a:solidFill>
              </a:rPr>
              <a:t>sson</a:t>
            </a:r>
            <a:endParaRPr lang="fr-FR" sz="2400" dirty="0">
              <a:solidFill>
                <a:srgbClr val="FF0000"/>
              </a:solidFill>
            </a:endParaRPr>
          </a:p>
          <a:p>
            <a:pPr algn="ctr"/>
            <a:endParaRPr lang="fr-FR" sz="2400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0" y="332657"/>
            <a:ext cx="9144000" cy="1944215"/>
          </a:xfrm>
        </p:spPr>
        <p:txBody>
          <a:bodyPr>
            <a:normAutofit fontScale="90000"/>
          </a:bodyPr>
          <a:lstStyle/>
          <a:p>
            <a:pPr algn="ctr"/>
            <a:r>
              <a:rPr lang="fr-FR" dirty="0" smtClean="0"/>
              <a:t>Elle peut s’effectuer par </a:t>
            </a: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l’ajout d’un suffixe </a:t>
            </a:r>
            <a:r>
              <a:rPr lang="fr-FR" dirty="0" smtClean="0"/>
              <a:t>à la racine du verbe.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3651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332656"/>
            <a:ext cx="9468543" cy="2592288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On peut aussi procéder par </a:t>
            </a:r>
            <a:r>
              <a:rPr lang="fr-FR" dirty="0">
                <a:solidFill>
                  <a:schemeClr val="accent3">
                    <a:lumMod val="50000"/>
                  </a:schemeClr>
                </a:solidFill>
              </a:rPr>
              <a:t>suppression de la terminaison verbale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467544" y="2636912"/>
            <a:ext cx="8676456" cy="3960440"/>
          </a:xfrm>
        </p:spPr>
        <p:txBody>
          <a:bodyPr>
            <a:normAutofit/>
          </a:bodyPr>
          <a:lstStyle/>
          <a:p>
            <a:pPr lvl="0" algn="ctr"/>
            <a:r>
              <a:rPr lang="fr-FR" sz="2800" dirty="0">
                <a:solidFill>
                  <a:prstClr val="black"/>
                </a:solidFill>
              </a:rPr>
              <a:t>Exemples:</a:t>
            </a:r>
          </a:p>
          <a:p>
            <a:pPr lvl="0" algn="ctr"/>
            <a:r>
              <a:rPr lang="fr-FR" sz="2800" dirty="0">
                <a:solidFill>
                  <a:prstClr val="black"/>
                </a:solidFill>
              </a:rPr>
              <a:t>Débuter → le </a:t>
            </a:r>
            <a:r>
              <a:rPr lang="fr-FR" sz="2800" dirty="0">
                <a:solidFill>
                  <a:schemeClr val="accent6">
                    <a:lumMod val="75000"/>
                  </a:schemeClr>
                </a:solidFill>
              </a:rPr>
              <a:t>début</a:t>
            </a:r>
          </a:p>
          <a:p>
            <a:pPr lvl="0" algn="ctr"/>
            <a:r>
              <a:rPr lang="fr-FR" sz="2800" dirty="0">
                <a:solidFill>
                  <a:prstClr val="black"/>
                </a:solidFill>
              </a:rPr>
              <a:t>Ajouter →  </a:t>
            </a:r>
            <a:r>
              <a:rPr lang="fr-FR" sz="2800" dirty="0">
                <a:solidFill>
                  <a:schemeClr val="tx1"/>
                </a:solidFill>
              </a:rPr>
              <a:t>l</a:t>
            </a:r>
            <a:r>
              <a:rPr lang="fr-FR" sz="2800" dirty="0">
                <a:solidFill>
                  <a:schemeClr val="accent6">
                    <a:lumMod val="75000"/>
                  </a:schemeClr>
                </a:solidFill>
              </a:rPr>
              <a:t>’ajout</a:t>
            </a:r>
          </a:p>
          <a:p>
            <a:pPr lvl="0" algn="ctr"/>
            <a:r>
              <a:rPr lang="fr-FR" sz="2800" dirty="0">
                <a:solidFill>
                  <a:prstClr val="black"/>
                </a:solidFill>
              </a:rPr>
              <a:t>Chanter → le </a:t>
            </a:r>
            <a:r>
              <a:rPr lang="fr-FR" sz="2800" dirty="0">
                <a:solidFill>
                  <a:schemeClr val="accent6">
                    <a:lumMod val="75000"/>
                  </a:schemeClr>
                </a:solidFill>
              </a:rPr>
              <a:t>chant</a:t>
            </a:r>
          </a:p>
          <a:p>
            <a:pPr lvl="0" algn="ctr"/>
            <a:r>
              <a:rPr lang="fr-FR" sz="2800" dirty="0">
                <a:solidFill>
                  <a:prstClr val="black"/>
                </a:solidFill>
              </a:rPr>
              <a:t>Voler →  le </a:t>
            </a:r>
            <a:r>
              <a:rPr lang="fr-FR" sz="2800" dirty="0">
                <a:solidFill>
                  <a:schemeClr val="accent6">
                    <a:lumMod val="75000"/>
                  </a:schemeClr>
                </a:solidFill>
              </a:rPr>
              <a:t>vol</a:t>
            </a:r>
          </a:p>
          <a:p>
            <a:pPr lvl="0" algn="ctr"/>
            <a:r>
              <a:rPr lang="fr-FR" sz="2800" dirty="0">
                <a:solidFill>
                  <a:prstClr val="black"/>
                </a:solidFill>
              </a:rPr>
              <a:t>Arrêter →  </a:t>
            </a:r>
            <a:r>
              <a:rPr lang="fr-FR" sz="2800" dirty="0">
                <a:solidFill>
                  <a:schemeClr val="tx1"/>
                </a:solidFill>
              </a:rPr>
              <a:t>l</a:t>
            </a:r>
            <a:r>
              <a:rPr lang="fr-FR" sz="2800" dirty="0">
                <a:solidFill>
                  <a:schemeClr val="accent6">
                    <a:lumMod val="75000"/>
                  </a:schemeClr>
                </a:solidFill>
              </a:rPr>
              <a:t>’arrêt</a:t>
            </a:r>
          </a:p>
          <a:p>
            <a:pPr lvl="0" algn="ctr"/>
            <a:r>
              <a:rPr lang="fr-FR" sz="2800" dirty="0">
                <a:solidFill>
                  <a:prstClr val="black"/>
                </a:solidFill>
              </a:rPr>
              <a:t>Finir → la </a:t>
            </a:r>
            <a:r>
              <a:rPr lang="fr-FR" sz="2800" dirty="0">
                <a:solidFill>
                  <a:schemeClr val="accent6">
                    <a:lumMod val="75000"/>
                  </a:schemeClr>
                </a:solidFill>
              </a:rPr>
              <a:t>fin</a:t>
            </a:r>
          </a:p>
          <a:p>
            <a:pPr algn="ctr"/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660307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996952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La nominalisation peut s’effectuer </a:t>
            </a:r>
            <a:r>
              <a:rPr lang="fr-FR" dirty="0">
                <a:solidFill>
                  <a:schemeClr val="accent4">
                    <a:lumMod val="50000"/>
                  </a:schemeClr>
                </a:solidFill>
              </a:rPr>
              <a:t>sans changement du verbe</a:t>
            </a:r>
            <a:br>
              <a:rPr lang="fr-FR" dirty="0">
                <a:solidFill>
                  <a:schemeClr val="accent4">
                    <a:lumMod val="50000"/>
                  </a:schemeClr>
                </a:solidFill>
              </a:rPr>
            </a:b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457200" y="2996952"/>
            <a:ext cx="8229600" cy="3861048"/>
          </a:xfrm>
        </p:spPr>
        <p:txBody>
          <a:bodyPr/>
          <a:lstStyle/>
          <a:p>
            <a:pPr marL="0" indent="0" algn="ctr">
              <a:buNone/>
            </a:pPr>
            <a:r>
              <a:rPr lang="fr-FR" sz="4000" dirty="0"/>
              <a:t>Exemples:</a:t>
            </a:r>
          </a:p>
          <a:p>
            <a:pPr algn="ctr"/>
            <a:r>
              <a:rPr lang="fr-FR" sz="4000" dirty="0"/>
              <a:t>Rire → le rire</a:t>
            </a:r>
          </a:p>
          <a:p>
            <a:pPr algn="ctr"/>
            <a:r>
              <a:rPr lang="fr-FR" sz="4000" dirty="0"/>
              <a:t>Sourire → le sourire</a:t>
            </a:r>
          </a:p>
          <a:p>
            <a:pPr algn="ctr"/>
            <a:r>
              <a:rPr lang="fr-FR" sz="4000" dirty="0"/>
              <a:t>Dîner → le dîner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14659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-252536" y="260648"/>
            <a:ext cx="9396536" cy="1728192"/>
          </a:xfrm>
        </p:spPr>
        <p:txBody>
          <a:bodyPr>
            <a:noAutofit/>
          </a:bodyPr>
          <a:lstStyle/>
          <a:p>
            <a:pPr algn="ctr"/>
            <a:r>
              <a:rPr lang="fr-FR" sz="4000" dirty="0"/>
              <a:t>La nominalisation peut s’effectuer par </a:t>
            </a:r>
            <a:r>
              <a:rPr lang="fr-FR" sz="4000" dirty="0">
                <a:solidFill>
                  <a:schemeClr val="accent4">
                    <a:lumMod val="50000"/>
                  </a:schemeClr>
                </a:solidFill>
              </a:rPr>
              <a:t>l’ajout d’un suffixe à l’adjectif</a:t>
            </a:r>
            <a:r>
              <a:rPr lang="fr-FR" sz="4000" dirty="0"/>
              <a:t/>
            </a:r>
            <a:br>
              <a:rPr lang="fr-FR" sz="4000" dirty="0"/>
            </a:br>
            <a:endParaRPr lang="fr-FR" sz="4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0" y="2204864"/>
            <a:ext cx="9144000" cy="4653136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fr-FR" sz="3200" dirty="0"/>
              <a:t>Exemples: </a:t>
            </a:r>
          </a:p>
          <a:p>
            <a:pPr algn="ctr"/>
            <a:r>
              <a:rPr lang="fr-FR" sz="3200" dirty="0"/>
              <a:t>Démocrate → </a:t>
            </a:r>
            <a:r>
              <a:rPr lang="fr-FR" sz="3200" dirty="0" err="1"/>
              <a:t>démocrat-</a:t>
            </a:r>
            <a:r>
              <a:rPr lang="fr-FR" sz="3200" dirty="0" err="1">
                <a:solidFill>
                  <a:srgbClr val="FF0000"/>
                </a:solidFill>
              </a:rPr>
              <a:t>ie</a:t>
            </a:r>
            <a:endParaRPr lang="fr-FR" sz="3200" dirty="0">
              <a:solidFill>
                <a:srgbClr val="FF0000"/>
              </a:solidFill>
            </a:endParaRPr>
          </a:p>
          <a:p>
            <a:pPr algn="ctr"/>
            <a:r>
              <a:rPr lang="fr-FR" sz="3200" dirty="0"/>
              <a:t>Traître → </a:t>
            </a:r>
            <a:r>
              <a:rPr lang="fr-FR" sz="3200" dirty="0" err="1"/>
              <a:t>traît-</a:t>
            </a:r>
            <a:r>
              <a:rPr lang="fr-FR" sz="3200" dirty="0" err="1">
                <a:solidFill>
                  <a:srgbClr val="FF0000"/>
                </a:solidFill>
              </a:rPr>
              <a:t>ise</a:t>
            </a:r>
            <a:endParaRPr lang="fr-FR" sz="3200" dirty="0">
              <a:solidFill>
                <a:srgbClr val="FF0000"/>
              </a:solidFill>
            </a:endParaRPr>
          </a:p>
          <a:p>
            <a:pPr algn="ctr"/>
            <a:r>
              <a:rPr lang="fr-FR" sz="3200" dirty="0"/>
              <a:t>Fraternel → </a:t>
            </a:r>
            <a:r>
              <a:rPr lang="fr-FR" sz="3200" dirty="0" err="1"/>
              <a:t>fraterni-</a:t>
            </a:r>
            <a:r>
              <a:rPr lang="fr-FR" sz="3200" dirty="0" err="1">
                <a:solidFill>
                  <a:srgbClr val="FF0000"/>
                </a:solidFill>
              </a:rPr>
              <a:t>té</a:t>
            </a:r>
            <a:endParaRPr lang="fr-FR" sz="3200" dirty="0">
              <a:solidFill>
                <a:srgbClr val="FF0000"/>
              </a:solidFill>
            </a:endParaRPr>
          </a:p>
          <a:p>
            <a:pPr algn="ctr"/>
            <a:r>
              <a:rPr lang="fr-FR" sz="3200" dirty="0"/>
              <a:t>Seul</a:t>
            </a:r>
            <a:r>
              <a:rPr lang="fr-FR" sz="3200" dirty="0">
                <a:solidFill>
                  <a:srgbClr val="FF0000"/>
                </a:solidFill>
              </a:rPr>
              <a:t> </a:t>
            </a:r>
            <a:r>
              <a:rPr lang="fr-FR" sz="3200" dirty="0"/>
              <a:t>→ </a:t>
            </a:r>
            <a:r>
              <a:rPr lang="fr-FR" sz="3200" dirty="0" err="1"/>
              <a:t>soli-</a:t>
            </a:r>
            <a:r>
              <a:rPr lang="fr-FR" sz="3200" dirty="0" err="1">
                <a:solidFill>
                  <a:srgbClr val="FF0000"/>
                </a:solidFill>
              </a:rPr>
              <a:t>tude</a:t>
            </a:r>
            <a:endParaRPr lang="fr-FR" sz="3200" dirty="0">
              <a:solidFill>
                <a:srgbClr val="FF0000"/>
              </a:solidFill>
            </a:endParaRPr>
          </a:p>
          <a:p>
            <a:pPr algn="ctr"/>
            <a:r>
              <a:rPr lang="fr-FR" sz="3200" dirty="0"/>
              <a:t>Grand → grand- </a:t>
            </a:r>
            <a:r>
              <a:rPr lang="fr-FR" sz="3200" dirty="0" err="1">
                <a:solidFill>
                  <a:srgbClr val="FF0000"/>
                </a:solidFill>
              </a:rPr>
              <a:t>eur</a:t>
            </a:r>
            <a:endParaRPr lang="fr-FR" sz="3200" dirty="0">
              <a:solidFill>
                <a:srgbClr val="FF0000"/>
              </a:solidFill>
            </a:endParaRPr>
          </a:p>
          <a:p>
            <a:pPr algn="ctr"/>
            <a:r>
              <a:rPr lang="fr-FR" sz="3200" dirty="0"/>
              <a:t>Réel → </a:t>
            </a:r>
            <a:r>
              <a:rPr lang="fr-FR" sz="3200" dirty="0" err="1"/>
              <a:t>réal-</a:t>
            </a:r>
            <a:r>
              <a:rPr lang="fr-FR" sz="3200" dirty="0" err="1">
                <a:solidFill>
                  <a:srgbClr val="FF0000"/>
                </a:solidFill>
              </a:rPr>
              <a:t>isme</a:t>
            </a:r>
            <a:r>
              <a:rPr lang="fr-FR" sz="3200" dirty="0"/>
              <a:t>, </a:t>
            </a:r>
            <a:r>
              <a:rPr lang="fr-FR" sz="3200" dirty="0" err="1"/>
              <a:t>réal-</a:t>
            </a:r>
            <a:r>
              <a:rPr lang="fr-FR" sz="3200" dirty="0" err="1">
                <a:solidFill>
                  <a:srgbClr val="FF0000"/>
                </a:solidFill>
              </a:rPr>
              <a:t>iste</a:t>
            </a:r>
            <a:endParaRPr lang="fr-FR" sz="3200" dirty="0">
              <a:solidFill>
                <a:srgbClr val="FF0000"/>
              </a:solidFill>
            </a:endParaRPr>
          </a:p>
          <a:p>
            <a:pPr algn="ctr"/>
            <a:endParaRPr lang="fr-FR" sz="3200" dirty="0"/>
          </a:p>
        </p:txBody>
      </p:sp>
    </p:spTree>
    <p:extLst>
      <p:ext uri="{BB962C8B-B14F-4D97-AF65-F5344CB8AC3E}">
        <p14:creationId xmlns:p14="http://schemas.microsoft.com/office/powerpoint/2010/main" val="2938826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llage">
  <a:themeElements>
    <a:clrScheme name="Sillage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illage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illage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107</TotalTime>
  <Words>156</Words>
  <Application>Microsoft Office PowerPoint</Application>
  <PresentationFormat>Affichage à l'écran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7" baseType="lpstr">
      <vt:lpstr>Sillage</vt:lpstr>
      <vt:lpstr> LA NOMINALISATION</vt:lpstr>
      <vt:lpstr>Définition</vt:lpstr>
      <vt:lpstr>Elle peut s’effectuer par l’ajout d’un suffixe à la racine du verbe.</vt:lpstr>
      <vt:lpstr>On peut aussi procéder par suppression de la terminaison verbale</vt:lpstr>
      <vt:lpstr>La nominalisation peut s’effectuer sans changement du verbe </vt:lpstr>
      <vt:lpstr>La nominalisation peut s’effectuer par l’ajout d’un suffixe à l’adjectif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NOMINALISATION</dc:title>
  <dc:creator>user</dc:creator>
  <cp:lastModifiedBy>user</cp:lastModifiedBy>
  <cp:revision>22</cp:revision>
  <dcterms:created xsi:type="dcterms:W3CDTF">2018-05-29T18:40:09Z</dcterms:created>
  <dcterms:modified xsi:type="dcterms:W3CDTF">2018-05-31T07:55:00Z</dcterms:modified>
</cp:coreProperties>
</file>